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Lst>
  <p:sldSz cx="12192000" cy="6858000"/>
  <p:notesSz cx="7099300"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48" autoAdjust="0"/>
    <p:restoredTop sz="94660"/>
  </p:normalViewPr>
  <p:slideViewPr>
    <p:cSldViewPr snapToGrid="0">
      <p:cViewPr varScale="1">
        <p:scale>
          <a:sx n="114" d="100"/>
          <a:sy n="114" d="100"/>
        </p:scale>
        <p:origin x="18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2E50C1-C64C-4010-BF6D-34F561E5E7D2}"/>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02225F89-D900-47F6-B7CA-CD90C74387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76C7FE7-76B3-48F4-90A6-A82AC647A36C}"/>
              </a:ext>
            </a:extLst>
          </p:cNvPr>
          <p:cNvSpPr>
            <a:spLocks noGrp="1"/>
          </p:cNvSpPr>
          <p:nvPr>
            <p:ph type="dt" sz="half" idx="10"/>
          </p:nvPr>
        </p:nvSpPr>
        <p:spPr/>
        <p:txBody>
          <a:bodyPr/>
          <a:lstStyle/>
          <a:p>
            <a:fld id="{149507F1-B583-4FB2-9733-D0FEABC8BF16}" type="datetimeFigureOut">
              <a:rPr lang="de-DE" smtClean="0"/>
              <a:t>26.03.18</a:t>
            </a:fld>
            <a:endParaRPr lang="de-DE"/>
          </a:p>
        </p:txBody>
      </p:sp>
      <p:sp>
        <p:nvSpPr>
          <p:cNvPr id="5" name="Fußzeilenplatzhalter 4">
            <a:extLst>
              <a:ext uri="{FF2B5EF4-FFF2-40B4-BE49-F238E27FC236}">
                <a16:creationId xmlns:a16="http://schemas.microsoft.com/office/drawing/2014/main" id="{78F91961-3B87-4D86-AEA1-28FCEA7D3C5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0C5D4D3-DC53-44E3-A583-EA584AF6BB84}"/>
              </a:ext>
            </a:extLst>
          </p:cNvPr>
          <p:cNvSpPr>
            <a:spLocks noGrp="1"/>
          </p:cNvSpPr>
          <p:nvPr>
            <p:ph type="sldNum" sz="quarter" idx="12"/>
          </p:nvPr>
        </p:nvSpPr>
        <p:spPr/>
        <p:txBody>
          <a:bodyPr/>
          <a:lstStyle/>
          <a:p>
            <a:fld id="{5E117425-86FE-47D9-820A-6EB4EEF0115E}" type="slidenum">
              <a:rPr lang="de-DE" smtClean="0"/>
              <a:t>‹Nr.›</a:t>
            </a:fld>
            <a:endParaRPr lang="de-DE"/>
          </a:p>
        </p:txBody>
      </p:sp>
    </p:spTree>
    <p:extLst>
      <p:ext uri="{BB962C8B-B14F-4D97-AF65-F5344CB8AC3E}">
        <p14:creationId xmlns:p14="http://schemas.microsoft.com/office/powerpoint/2010/main" val="1657397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D71EFB-02D9-40E3-9C9C-47943AB62DF0}"/>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B13979DA-32A0-40AF-84BA-F23F0BCD57E5}"/>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04D0B81-C75A-4453-ADCF-C2DB04906B0A}"/>
              </a:ext>
            </a:extLst>
          </p:cNvPr>
          <p:cNvSpPr>
            <a:spLocks noGrp="1"/>
          </p:cNvSpPr>
          <p:nvPr>
            <p:ph type="dt" sz="half" idx="10"/>
          </p:nvPr>
        </p:nvSpPr>
        <p:spPr/>
        <p:txBody>
          <a:bodyPr/>
          <a:lstStyle/>
          <a:p>
            <a:fld id="{149507F1-B583-4FB2-9733-D0FEABC8BF16}" type="datetimeFigureOut">
              <a:rPr lang="de-DE" smtClean="0"/>
              <a:t>26.03.18</a:t>
            </a:fld>
            <a:endParaRPr lang="de-DE"/>
          </a:p>
        </p:txBody>
      </p:sp>
      <p:sp>
        <p:nvSpPr>
          <p:cNvPr id="5" name="Fußzeilenplatzhalter 4">
            <a:extLst>
              <a:ext uri="{FF2B5EF4-FFF2-40B4-BE49-F238E27FC236}">
                <a16:creationId xmlns:a16="http://schemas.microsoft.com/office/drawing/2014/main" id="{32D3F1C3-0E28-4304-9BD7-44ED3DE7572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182F85C-F049-4652-B955-720D3F439D61}"/>
              </a:ext>
            </a:extLst>
          </p:cNvPr>
          <p:cNvSpPr>
            <a:spLocks noGrp="1"/>
          </p:cNvSpPr>
          <p:nvPr>
            <p:ph type="sldNum" sz="quarter" idx="12"/>
          </p:nvPr>
        </p:nvSpPr>
        <p:spPr/>
        <p:txBody>
          <a:bodyPr/>
          <a:lstStyle/>
          <a:p>
            <a:fld id="{5E117425-86FE-47D9-820A-6EB4EEF0115E}" type="slidenum">
              <a:rPr lang="de-DE" smtClean="0"/>
              <a:t>‹Nr.›</a:t>
            </a:fld>
            <a:endParaRPr lang="de-DE"/>
          </a:p>
        </p:txBody>
      </p:sp>
    </p:spTree>
    <p:extLst>
      <p:ext uri="{BB962C8B-B14F-4D97-AF65-F5344CB8AC3E}">
        <p14:creationId xmlns:p14="http://schemas.microsoft.com/office/powerpoint/2010/main" val="1168478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299578E-B78A-423B-B06B-E7FE81F71174}"/>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7A42702B-10FA-47AD-ACDA-7BEC9C93120C}"/>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DC9965F-D3D6-46EE-9FF2-F606F89AF1DA}"/>
              </a:ext>
            </a:extLst>
          </p:cNvPr>
          <p:cNvSpPr>
            <a:spLocks noGrp="1"/>
          </p:cNvSpPr>
          <p:nvPr>
            <p:ph type="dt" sz="half" idx="10"/>
          </p:nvPr>
        </p:nvSpPr>
        <p:spPr/>
        <p:txBody>
          <a:bodyPr/>
          <a:lstStyle/>
          <a:p>
            <a:fld id="{149507F1-B583-4FB2-9733-D0FEABC8BF16}" type="datetimeFigureOut">
              <a:rPr lang="de-DE" smtClean="0"/>
              <a:t>26.03.18</a:t>
            </a:fld>
            <a:endParaRPr lang="de-DE"/>
          </a:p>
        </p:txBody>
      </p:sp>
      <p:sp>
        <p:nvSpPr>
          <p:cNvPr id="5" name="Fußzeilenplatzhalter 4">
            <a:extLst>
              <a:ext uri="{FF2B5EF4-FFF2-40B4-BE49-F238E27FC236}">
                <a16:creationId xmlns:a16="http://schemas.microsoft.com/office/drawing/2014/main" id="{D8895356-793C-4603-930F-5AD4703A225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BE98795-1D26-4799-84CA-2EC8E4CB533E}"/>
              </a:ext>
            </a:extLst>
          </p:cNvPr>
          <p:cNvSpPr>
            <a:spLocks noGrp="1"/>
          </p:cNvSpPr>
          <p:nvPr>
            <p:ph type="sldNum" sz="quarter" idx="12"/>
          </p:nvPr>
        </p:nvSpPr>
        <p:spPr/>
        <p:txBody>
          <a:bodyPr/>
          <a:lstStyle/>
          <a:p>
            <a:fld id="{5E117425-86FE-47D9-820A-6EB4EEF0115E}" type="slidenum">
              <a:rPr lang="de-DE" smtClean="0"/>
              <a:t>‹Nr.›</a:t>
            </a:fld>
            <a:endParaRPr lang="de-DE"/>
          </a:p>
        </p:txBody>
      </p:sp>
    </p:spTree>
    <p:extLst>
      <p:ext uri="{BB962C8B-B14F-4D97-AF65-F5344CB8AC3E}">
        <p14:creationId xmlns:p14="http://schemas.microsoft.com/office/powerpoint/2010/main" val="2159692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A15643-2A2D-4EFA-BF17-ECE70F2E16CF}"/>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DC26872-EAA2-45A1-AAA8-6CF8D9451677}"/>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1B9F3F9-3295-4C86-A056-655D4E784410}"/>
              </a:ext>
            </a:extLst>
          </p:cNvPr>
          <p:cNvSpPr>
            <a:spLocks noGrp="1"/>
          </p:cNvSpPr>
          <p:nvPr>
            <p:ph type="dt" sz="half" idx="10"/>
          </p:nvPr>
        </p:nvSpPr>
        <p:spPr/>
        <p:txBody>
          <a:bodyPr/>
          <a:lstStyle/>
          <a:p>
            <a:fld id="{149507F1-B583-4FB2-9733-D0FEABC8BF16}" type="datetimeFigureOut">
              <a:rPr lang="de-DE" smtClean="0"/>
              <a:t>26.03.18</a:t>
            </a:fld>
            <a:endParaRPr lang="de-DE"/>
          </a:p>
        </p:txBody>
      </p:sp>
      <p:sp>
        <p:nvSpPr>
          <p:cNvPr id="5" name="Fußzeilenplatzhalter 4">
            <a:extLst>
              <a:ext uri="{FF2B5EF4-FFF2-40B4-BE49-F238E27FC236}">
                <a16:creationId xmlns:a16="http://schemas.microsoft.com/office/drawing/2014/main" id="{CBF10538-F075-465C-A6B1-F182D873A64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D4D320A-344E-42CF-B734-AD7D48CAF359}"/>
              </a:ext>
            </a:extLst>
          </p:cNvPr>
          <p:cNvSpPr>
            <a:spLocks noGrp="1"/>
          </p:cNvSpPr>
          <p:nvPr>
            <p:ph type="sldNum" sz="quarter" idx="12"/>
          </p:nvPr>
        </p:nvSpPr>
        <p:spPr/>
        <p:txBody>
          <a:bodyPr/>
          <a:lstStyle/>
          <a:p>
            <a:fld id="{5E117425-86FE-47D9-820A-6EB4EEF0115E}" type="slidenum">
              <a:rPr lang="de-DE" smtClean="0"/>
              <a:t>‹Nr.›</a:t>
            </a:fld>
            <a:endParaRPr lang="de-DE"/>
          </a:p>
        </p:txBody>
      </p:sp>
    </p:spTree>
    <p:extLst>
      <p:ext uri="{BB962C8B-B14F-4D97-AF65-F5344CB8AC3E}">
        <p14:creationId xmlns:p14="http://schemas.microsoft.com/office/powerpoint/2010/main" val="135587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F12AFF-296C-4EFF-819D-46D07F9E2818}"/>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B39F206-6543-449C-9DF4-B52FF45D58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167ABBAD-3BD6-4783-A15A-13D14186F891}"/>
              </a:ext>
            </a:extLst>
          </p:cNvPr>
          <p:cNvSpPr>
            <a:spLocks noGrp="1"/>
          </p:cNvSpPr>
          <p:nvPr>
            <p:ph type="dt" sz="half" idx="10"/>
          </p:nvPr>
        </p:nvSpPr>
        <p:spPr/>
        <p:txBody>
          <a:bodyPr/>
          <a:lstStyle/>
          <a:p>
            <a:fld id="{149507F1-B583-4FB2-9733-D0FEABC8BF16}" type="datetimeFigureOut">
              <a:rPr lang="de-DE" smtClean="0"/>
              <a:t>26.03.18</a:t>
            </a:fld>
            <a:endParaRPr lang="de-DE"/>
          </a:p>
        </p:txBody>
      </p:sp>
      <p:sp>
        <p:nvSpPr>
          <p:cNvPr id="5" name="Fußzeilenplatzhalter 4">
            <a:extLst>
              <a:ext uri="{FF2B5EF4-FFF2-40B4-BE49-F238E27FC236}">
                <a16:creationId xmlns:a16="http://schemas.microsoft.com/office/drawing/2014/main" id="{AB96F460-CF4A-4FE4-8488-69B052C47F4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34C2DA8-C607-47C9-B0F1-01EE61F06BE0}"/>
              </a:ext>
            </a:extLst>
          </p:cNvPr>
          <p:cNvSpPr>
            <a:spLocks noGrp="1"/>
          </p:cNvSpPr>
          <p:nvPr>
            <p:ph type="sldNum" sz="quarter" idx="12"/>
          </p:nvPr>
        </p:nvSpPr>
        <p:spPr/>
        <p:txBody>
          <a:bodyPr/>
          <a:lstStyle/>
          <a:p>
            <a:fld id="{5E117425-86FE-47D9-820A-6EB4EEF0115E}" type="slidenum">
              <a:rPr lang="de-DE" smtClean="0"/>
              <a:t>‹Nr.›</a:t>
            </a:fld>
            <a:endParaRPr lang="de-DE"/>
          </a:p>
        </p:txBody>
      </p:sp>
    </p:spTree>
    <p:extLst>
      <p:ext uri="{BB962C8B-B14F-4D97-AF65-F5344CB8AC3E}">
        <p14:creationId xmlns:p14="http://schemas.microsoft.com/office/powerpoint/2010/main" val="2108359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06DB35-17EF-4836-BED6-E4E71C7019D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6F426D4-7CF2-48FC-BC95-70A43B9CA829}"/>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30664D06-EF10-4AAB-BE54-C26A66D6ECAD}"/>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D9A21476-E2DE-41D9-8D05-00FE58C04AC8}"/>
              </a:ext>
            </a:extLst>
          </p:cNvPr>
          <p:cNvSpPr>
            <a:spLocks noGrp="1"/>
          </p:cNvSpPr>
          <p:nvPr>
            <p:ph type="dt" sz="half" idx="10"/>
          </p:nvPr>
        </p:nvSpPr>
        <p:spPr/>
        <p:txBody>
          <a:bodyPr/>
          <a:lstStyle/>
          <a:p>
            <a:fld id="{149507F1-B583-4FB2-9733-D0FEABC8BF16}" type="datetimeFigureOut">
              <a:rPr lang="de-DE" smtClean="0"/>
              <a:t>26.03.18</a:t>
            </a:fld>
            <a:endParaRPr lang="de-DE"/>
          </a:p>
        </p:txBody>
      </p:sp>
      <p:sp>
        <p:nvSpPr>
          <p:cNvPr id="6" name="Fußzeilenplatzhalter 5">
            <a:extLst>
              <a:ext uri="{FF2B5EF4-FFF2-40B4-BE49-F238E27FC236}">
                <a16:creationId xmlns:a16="http://schemas.microsoft.com/office/drawing/2014/main" id="{59E3241A-8FB3-4020-B954-BFCE8822C55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33225DD-5C9E-40AC-A762-4115711F14AD}"/>
              </a:ext>
            </a:extLst>
          </p:cNvPr>
          <p:cNvSpPr>
            <a:spLocks noGrp="1"/>
          </p:cNvSpPr>
          <p:nvPr>
            <p:ph type="sldNum" sz="quarter" idx="12"/>
          </p:nvPr>
        </p:nvSpPr>
        <p:spPr/>
        <p:txBody>
          <a:bodyPr/>
          <a:lstStyle/>
          <a:p>
            <a:fld id="{5E117425-86FE-47D9-820A-6EB4EEF0115E}" type="slidenum">
              <a:rPr lang="de-DE" smtClean="0"/>
              <a:t>‹Nr.›</a:t>
            </a:fld>
            <a:endParaRPr lang="de-DE"/>
          </a:p>
        </p:txBody>
      </p:sp>
    </p:spTree>
    <p:extLst>
      <p:ext uri="{BB962C8B-B14F-4D97-AF65-F5344CB8AC3E}">
        <p14:creationId xmlns:p14="http://schemas.microsoft.com/office/powerpoint/2010/main" val="626977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532AC1-4B68-452B-91CB-42946C314153}"/>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B4F734E8-74C9-46A8-8D9F-CC0AABCC525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C5FDA7C6-C287-48BA-A6CD-7CEC62E36A03}"/>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4197A1D1-9156-4E37-8A4E-E2C220A1C5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37E8F81-F2E3-48B9-98C5-E194E19AD1D0}"/>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3B694226-B481-4D02-BF3D-AF83221E662A}"/>
              </a:ext>
            </a:extLst>
          </p:cNvPr>
          <p:cNvSpPr>
            <a:spLocks noGrp="1"/>
          </p:cNvSpPr>
          <p:nvPr>
            <p:ph type="dt" sz="half" idx="10"/>
          </p:nvPr>
        </p:nvSpPr>
        <p:spPr/>
        <p:txBody>
          <a:bodyPr/>
          <a:lstStyle/>
          <a:p>
            <a:fld id="{149507F1-B583-4FB2-9733-D0FEABC8BF16}" type="datetimeFigureOut">
              <a:rPr lang="de-DE" smtClean="0"/>
              <a:t>26.03.18</a:t>
            </a:fld>
            <a:endParaRPr lang="de-DE"/>
          </a:p>
        </p:txBody>
      </p:sp>
      <p:sp>
        <p:nvSpPr>
          <p:cNvPr id="8" name="Fußzeilenplatzhalter 7">
            <a:extLst>
              <a:ext uri="{FF2B5EF4-FFF2-40B4-BE49-F238E27FC236}">
                <a16:creationId xmlns:a16="http://schemas.microsoft.com/office/drawing/2014/main" id="{7673F778-A380-40B3-AC02-0DB5D1F4C08D}"/>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0C01364E-39B1-463A-B8DD-623D2AFD8CB6}"/>
              </a:ext>
            </a:extLst>
          </p:cNvPr>
          <p:cNvSpPr>
            <a:spLocks noGrp="1"/>
          </p:cNvSpPr>
          <p:nvPr>
            <p:ph type="sldNum" sz="quarter" idx="12"/>
          </p:nvPr>
        </p:nvSpPr>
        <p:spPr/>
        <p:txBody>
          <a:bodyPr/>
          <a:lstStyle/>
          <a:p>
            <a:fld id="{5E117425-86FE-47D9-820A-6EB4EEF0115E}" type="slidenum">
              <a:rPr lang="de-DE" smtClean="0"/>
              <a:t>‹Nr.›</a:t>
            </a:fld>
            <a:endParaRPr lang="de-DE"/>
          </a:p>
        </p:txBody>
      </p:sp>
    </p:spTree>
    <p:extLst>
      <p:ext uri="{BB962C8B-B14F-4D97-AF65-F5344CB8AC3E}">
        <p14:creationId xmlns:p14="http://schemas.microsoft.com/office/powerpoint/2010/main" val="1437509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A59B49-A880-43F3-BD32-AE916BEFCF34}"/>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38768BB5-14BC-4FA2-8D76-9E82A717B461}"/>
              </a:ext>
            </a:extLst>
          </p:cNvPr>
          <p:cNvSpPr>
            <a:spLocks noGrp="1"/>
          </p:cNvSpPr>
          <p:nvPr>
            <p:ph type="dt" sz="half" idx="10"/>
          </p:nvPr>
        </p:nvSpPr>
        <p:spPr/>
        <p:txBody>
          <a:bodyPr/>
          <a:lstStyle/>
          <a:p>
            <a:fld id="{149507F1-B583-4FB2-9733-D0FEABC8BF16}" type="datetimeFigureOut">
              <a:rPr lang="de-DE" smtClean="0"/>
              <a:t>26.03.18</a:t>
            </a:fld>
            <a:endParaRPr lang="de-DE"/>
          </a:p>
        </p:txBody>
      </p:sp>
      <p:sp>
        <p:nvSpPr>
          <p:cNvPr id="4" name="Fußzeilenplatzhalter 3">
            <a:extLst>
              <a:ext uri="{FF2B5EF4-FFF2-40B4-BE49-F238E27FC236}">
                <a16:creationId xmlns:a16="http://schemas.microsoft.com/office/drawing/2014/main" id="{9BC9DAC2-EF7C-431D-83B7-F83399D65226}"/>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F5321BA-1F20-441C-975C-A0566B81285D}"/>
              </a:ext>
            </a:extLst>
          </p:cNvPr>
          <p:cNvSpPr>
            <a:spLocks noGrp="1"/>
          </p:cNvSpPr>
          <p:nvPr>
            <p:ph type="sldNum" sz="quarter" idx="12"/>
          </p:nvPr>
        </p:nvSpPr>
        <p:spPr/>
        <p:txBody>
          <a:bodyPr/>
          <a:lstStyle/>
          <a:p>
            <a:fld id="{5E117425-86FE-47D9-820A-6EB4EEF0115E}" type="slidenum">
              <a:rPr lang="de-DE" smtClean="0"/>
              <a:t>‹Nr.›</a:t>
            </a:fld>
            <a:endParaRPr lang="de-DE"/>
          </a:p>
        </p:txBody>
      </p:sp>
    </p:spTree>
    <p:extLst>
      <p:ext uri="{BB962C8B-B14F-4D97-AF65-F5344CB8AC3E}">
        <p14:creationId xmlns:p14="http://schemas.microsoft.com/office/powerpoint/2010/main" val="3430978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4E869FC2-6712-4ECA-9C00-FD1A67E613B6}"/>
              </a:ext>
            </a:extLst>
          </p:cNvPr>
          <p:cNvSpPr>
            <a:spLocks noGrp="1"/>
          </p:cNvSpPr>
          <p:nvPr>
            <p:ph type="dt" sz="half" idx="10"/>
          </p:nvPr>
        </p:nvSpPr>
        <p:spPr/>
        <p:txBody>
          <a:bodyPr/>
          <a:lstStyle/>
          <a:p>
            <a:fld id="{149507F1-B583-4FB2-9733-D0FEABC8BF16}" type="datetimeFigureOut">
              <a:rPr lang="de-DE" smtClean="0"/>
              <a:t>26.03.18</a:t>
            </a:fld>
            <a:endParaRPr lang="de-DE"/>
          </a:p>
        </p:txBody>
      </p:sp>
      <p:sp>
        <p:nvSpPr>
          <p:cNvPr id="3" name="Fußzeilenplatzhalter 2">
            <a:extLst>
              <a:ext uri="{FF2B5EF4-FFF2-40B4-BE49-F238E27FC236}">
                <a16:creationId xmlns:a16="http://schemas.microsoft.com/office/drawing/2014/main" id="{E73E6379-1FFE-4789-869B-756839B32451}"/>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E158ED3F-2B08-4B6E-AEA6-947962A416F1}"/>
              </a:ext>
            </a:extLst>
          </p:cNvPr>
          <p:cNvSpPr>
            <a:spLocks noGrp="1"/>
          </p:cNvSpPr>
          <p:nvPr>
            <p:ph type="sldNum" sz="quarter" idx="12"/>
          </p:nvPr>
        </p:nvSpPr>
        <p:spPr/>
        <p:txBody>
          <a:bodyPr/>
          <a:lstStyle/>
          <a:p>
            <a:fld id="{5E117425-86FE-47D9-820A-6EB4EEF0115E}" type="slidenum">
              <a:rPr lang="de-DE" smtClean="0"/>
              <a:t>‹Nr.›</a:t>
            </a:fld>
            <a:endParaRPr lang="de-DE"/>
          </a:p>
        </p:txBody>
      </p:sp>
    </p:spTree>
    <p:extLst>
      <p:ext uri="{BB962C8B-B14F-4D97-AF65-F5344CB8AC3E}">
        <p14:creationId xmlns:p14="http://schemas.microsoft.com/office/powerpoint/2010/main" val="2102449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7A1EA6-B9C2-40D9-90E3-9C5096A606E9}"/>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39520C67-7BD4-43FD-A35D-986733FA15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300E6991-B2E7-403B-8814-75AC396B09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B46AC79-4829-40E7-939E-FA4E6E51111E}"/>
              </a:ext>
            </a:extLst>
          </p:cNvPr>
          <p:cNvSpPr>
            <a:spLocks noGrp="1"/>
          </p:cNvSpPr>
          <p:nvPr>
            <p:ph type="dt" sz="half" idx="10"/>
          </p:nvPr>
        </p:nvSpPr>
        <p:spPr/>
        <p:txBody>
          <a:bodyPr/>
          <a:lstStyle/>
          <a:p>
            <a:fld id="{149507F1-B583-4FB2-9733-D0FEABC8BF16}" type="datetimeFigureOut">
              <a:rPr lang="de-DE" smtClean="0"/>
              <a:t>26.03.18</a:t>
            </a:fld>
            <a:endParaRPr lang="de-DE"/>
          </a:p>
        </p:txBody>
      </p:sp>
      <p:sp>
        <p:nvSpPr>
          <p:cNvPr id="6" name="Fußzeilenplatzhalter 5">
            <a:extLst>
              <a:ext uri="{FF2B5EF4-FFF2-40B4-BE49-F238E27FC236}">
                <a16:creationId xmlns:a16="http://schemas.microsoft.com/office/drawing/2014/main" id="{05F7100F-EBC5-4A6F-8A90-93BABE6135B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C5DB235E-7D82-47DF-A53F-98901CE1C6AA}"/>
              </a:ext>
            </a:extLst>
          </p:cNvPr>
          <p:cNvSpPr>
            <a:spLocks noGrp="1"/>
          </p:cNvSpPr>
          <p:nvPr>
            <p:ph type="sldNum" sz="quarter" idx="12"/>
          </p:nvPr>
        </p:nvSpPr>
        <p:spPr/>
        <p:txBody>
          <a:bodyPr/>
          <a:lstStyle/>
          <a:p>
            <a:fld id="{5E117425-86FE-47D9-820A-6EB4EEF0115E}" type="slidenum">
              <a:rPr lang="de-DE" smtClean="0"/>
              <a:t>‹Nr.›</a:t>
            </a:fld>
            <a:endParaRPr lang="de-DE"/>
          </a:p>
        </p:txBody>
      </p:sp>
    </p:spTree>
    <p:extLst>
      <p:ext uri="{BB962C8B-B14F-4D97-AF65-F5344CB8AC3E}">
        <p14:creationId xmlns:p14="http://schemas.microsoft.com/office/powerpoint/2010/main" val="122843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D1BB07-3E06-4032-B6AE-2A5AD8905403}"/>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9E3B9515-797C-4CB1-8EE8-010096BC0B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0CD6B636-6D59-4CB1-8437-21A6B28943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1AA0AF2-9A74-4976-9E2F-9A094A1EFD26}"/>
              </a:ext>
            </a:extLst>
          </p:cNvPr>
          <p:cNvSpPr>
            <a:spLocks noGrp="1"/>
          </p:cNvSpPr>
          <p:nvPr>
            <p:ph type="dt" sz="half" idx="10"/>
          </p:nvPr>
        </p:nvSpPr>
        <p:spPr/>
        <p:txBody>
          <a:bodyPr/>
          <a:lstStyle/>
          <a:p>
            <a:fld id="{149507F1-B583-4FB2-9733-D0FEABC8BF16}" type="datetimeFigureOut">
              <a:rPr lang="de-DE" smtClean="0"/>
              <a:t>26.03.18</a:t>
            </a:fld>
            <a:endParaRPr lang="de-DE"/>
          </a:p>
        </p:txBody>
      </p:sp>
      <p:sp>
        <p:nvSpPr>
          <p:cNvPr id="6" name="Fußzeilenplatzhalter 5">
            <a:extLst>
              <a:ext uri="{FF2B5EF4-FFF2-40B4-BE49-F238E27FC236}">
                <a16:creationId xmlns:a16="http://schemas.microsoft.com/office/drawing/2014/main" id="{4D22EAF4-BCBF-4646-86E4-EF0161980DC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3563D6C5-61DF-46F3-A847-3EC5F31DCBB9}"/>
              </a:ext>
            </a:extLst>
          </p:cNvPr>
          <p:cNvSpPr>
            <a:spLocks noGrp="1"/>
          </p:cNvSpPr>
          <p:nvPr>
            <p:ph type="sldNum" sz="quarter" idx="12"/>
          </p:nvPr>
        </p:nvSpPr>
        <p:spPr/>
        <p:txBody>
          <a:bodyPr/>
          <a:lstStyle/>
          <a:p>
            <a:fld id="{5E117425-86FE-47D9-820A-6EB4EEF0115E}" type="slidenum">
              <a:rPr lang="de-DE" smtClean="0"/>
              <a:t>‹Nr.›</a:t>
            </a:fld>
            <a:endParaRPr lang="de-DE"/>
          </a:p>
        </p:txBody>
      </p:sp>
    </p:spTree>
    <p:extLst>
      <p:ext uri="{BB962C8B-B14F-4D97-AF65-F5344CB8AC3E}">
        <p14:creationId xmlns:p14="http://schemas.microsoft.com/office/powerpoint/2010/main" val="1774463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25B860CD-B81F-4CEF-8B4C-177515A74C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78FC322C-318F-4BCA-8B06-39DD9A04B4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36F36D9-1A5A-4AD0-BED1-EC56FF611A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9507F1-B583-4FB2-9733-D0FEABC8BF16}" type="datetimeFigureOut">
              <a:rPr lang="de-DE" smtClean="0"/>
              <a:t>26.03.18</a:t>
            </a:fld>
            <a:endParaRPr lang="de-DE"/>
          </a:p>
        </p:txBody>
      </p:sp>
      <p:sp>
        <p:nvSpPr>
          <p:cNvPr id="5" name="Fußzeilenplatzhalter 4">
            <a:extLst>
              <a:ext uri="{FF2B5EF4-FFF2-40B4-BE49-F238E27FC236}">
                <a16:creationId xmlns:a16="http://schemas.microsoft.com/office/drawing/2014/main" id="{77001B63-C20A-492E-AADD-71F5407741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8308C17B-A96E-4B61-A47C-7C982FB69A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117425-86FE-47D9-820A-6EB4EEF0115E}" type="slidenum">
              <a:rPr lang="de-DE" smtClean="0"/>
              <a:t>‹Nr.›</a:t>
            </a:fld>
            <a:endParaRPr lang="de-DE"/>
          </a:p>
        </p:txBody>
      </p:sp>
    </p:spTree>
    <p:extLst>
      <p:ext uri="{BB962C8B-B14F-4D97-AF65-F5344CB8AC3E}">
        <p14:creationId xmlns:p14="http://schemas.microsoft.com/office/powerpoint/2010/main" val="1323356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luftdicht.de/" TargetMode="External"/><Relationship Id="rId2" Type="http://schemas.openxmlformats.org/officeDocument/2006/relationships/hyperlink" Target="mailto:htrauernicht@luftdicht.de"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hyperlink" Target="http://www.pdfforge.org/pdfcreato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70E890-9B95-4E39-AA0B-EC8E5C50AD56}"/>
              </a:ext>
            </a:extLst>
          </p:cNvPr>
          <p:cNvSpPr>
            <a:spLocks noGrp="1"/>
          </p:cNvSpPr>
          <p:nvPr>
            <p:ph type="ctrTitle"/>
          </p:nvPr>
        </p:nvSpPr>
        <p:spPr>
          <a:xfrm>
            <a:off x="257262" y="394283"/>
            <a:ext cx="11677475" cy="6224631"/>
          </a:xfrm>
        </p:spPr>
        <p:txBody>
          <a:bodyPr>
            <a:normAutofit/>
          </a:bodyPr>
          <a:lstStyle/>
          <a:p>
            <a:r>
              <a:rPr lang="de-DE" sz="3200" dirty="0"/>
              <a:t>Ausgabe eines Berichts aus der Lüftungslogger-Excelmappe</a:t>
            </a:r>
            <a:br>
              <a:rPr lang="de-DE" sz="3200" dirty="0"/>
            </a:br>
            <a:r>
              <a:rPr lang="de-DE" sz="3200" dirty="0"/>
              <a:t>als PDF-File</a:t>
            </a:r>
            <a:br>
              <a:rPr lang="de-DE" sz="3200" dirty="0"/>
            </a:br>
            <a:r>
              <a:rPr lang="de-DE" sz="1400" dirty="0"/>
              <a:t>Stand 26.03.2018 </a:t>
            </a:r>
            <a:br>
              <a:rPr lang="de-DE" sz="3200" dirty="0"/>
            </a:br>
            <a:br>
              <a:rPr lang="de-DE" sz="3200" dirty="0"/>
            </a:br>
            <a:br>
              <a:rPr lang="de-DE" sz="3200" dirty="0"/>
            </a:br>
            <a:br>
              <a:rPr lang="de-DE" sz="3200" dirty="0"/>
            </a:br>
            <a:br>
              <a:rPr lang="de-DE" sz="3200" dirty="0"/>
            </a:br>
            <a:br>
              <a:rPr lang="de-DE" sz="3200" dirty="0"/>
            </a:br>
            <a:r>
              <a:rPr lang="de-DE" sz="2400" dirty="0"/>
              <a:t>Dipl.-Ing. Herbert Trauernicht</a:t>
            </a:r>
            <a:br>
              <a:rPr lang="de-DE" sz="2400" dirty="0"/>
            </a:br>
            <a:r>
              <a:rPr lang="de-DE" sz="2400" dirty="0"/>
              <a:t>Eddenwiese 11</a:t>
            </a:r>
            <a:br>
              <a:rPr lang="de-DE" sz="2400" dirty="0"/>
            </a:br>
            <a:r>
              <a:rPr lang="de-DE" sz="2400" dirty="0"/>
              <a:t>31319 Sehnde</a:t>
            </a:r>
            <a:br>
              <a:rPr lang="de-DE" sz="2400" dirty="0"/>
            </a:br>
            <a:r>
              <a:rPr lang="de-DE" sz="2400" dirty="0"/>
              <a:t>Tel.: 05132 93728</a:t>
            </a:r>
            <a:br>
              <a:rPr lang="de-DE" sz="2400" dirty="0"/>
            </a:br>
            <a:r>
              <a:rPr lang="de-DE" sz="2400" dirty="0"/>
              <a:t>E-Mail: </a:t>
            </a:r>
            <a:r>
              <a:rPr lang="de-DE" sz="2400" dirty="0">
                <a:hlinkClick r:id="rId2"/>
              </a:rPr>
              <a:t>htrauernicht@luftdicht.de</a:t>
            </a:r>
            <a:br>
              <a:rPr lang="de-DE" sz="2400" dirty="0"/>
            </a:br>
            <a:r>
              <a:rPr lang="de-DE" sz="2400" dirty="0"/>
              <a:t>Internet: </a:t>
            </a:r>
            <a:r>
              <a:rPr lang="de-DE" sz="2400" dirty="0">
                <a:hlinkClick r:id="rId3"/>
              </a:rPr>
              <a:t>www.luftdicht.de</a:t>
            </a:r>
            <a:br>
              <a:rPr lang="de-DE" sz="3200" dirty="0"/>
            </a:br>
            <a:endParaRPr lang="de-DE" sz="3200" dirty="0"/>
          </a:p>
        </p:txBody>
      </p:sp>
    </p:spTree>
    <p:extLst>
      <p:ext uri="{BB962C8B-B14F-4D97-AF65-F5344CB8AC3E}">
        <p14:creationId xmlns:p14="http://schemas.microsoft.com/office/powerpoint/2010/main" val="656037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fik 7">
            <a:extLst>
              <a:ext uri="{FF2B5EF4-FFF2-40B4-BE49-F238E27FC236}">
                <a16:creationId xmlns:a16="http://schemas.microsoft.com/office/drawing/2014/main" id="{8B35E1E5-2886-49E1-ACA5-B12997F30F53}"/>
              </a:ext>
            </a:extLst>
          </p:cNvPr>
          <p:cNvPicPr>
            <a:picLocks noChangeAspect="1"/>
          </p:cNvPicPr>
          <p:nvPr/>
        </p:nvPicPr>
        <p:blipFill>
          <a:blip r:embed="rId2"/>
          <a:stretch>
            <a:fillRect/>
          </a:stretch>
        </p:blipFill>
        <p:spPr>
          <a:xfrm>
            <a:off x="553184" y="920871"/>
            <a:ext cx="6943725" cy="2352675"/>
          </a:xfrm>
          <a:prstGeom prst="rect">
            <a:avLst/>
          </a:prstGeom>
          <a:ln w="15875">
            <a:solidFill>
              <a:schemeClr val="tx1"/>
            </a:solidFill>
          </a:ln>
        </p:spPr>
      </p:pic>
      <p:pic>
        <p:nvPicPr>
          <p:cNvPr id="4" name="Grafik 3">
            <a:extLst>
              <a:ext uri="{FF2B5EF4-FFF2-40B4-BE49-F238E27FC236}">
                <a16:creationId xmlns:a16="http://schemas.microsoft.com/office/drawing/2014/main" id="{02688467-8E52-4245-9E94-4AEC79FFF675}"/>
              </a:ext>
            </a:extLst>
          </p:cNvPr>
          <p:cNvPicPr>
            <a:picLocks noChangeAspect="1"/>
          </p:cNvPicPr>
          <p:nvPr/>
        </p:nvPicPr>
        <p:blipFill>
          <a:blip r:embed="rId3"/>
          <a:stretch>
            <a:fillRect/>
          </a:stretch>
        </p:blipFill>
        <p:spPr>
          <a:xfrm>
            <a:off x="553184" y="4011179"/>
            <a:ext cx="2152650" cy="733425"/>
          </a:xfrm>
          <a:prstGeom prst="rect">
            <a:avLst/>
          </a:prstGeom>
          <a:ln w="15875">
            <a:solidFill>
              <a:schemeClr val="tx1"/>
            </a:solidFill>
          </a:ln>
        </p:spPr>
      </p:pic>
      <p:sp>
        <p:nvSpPr>
          <p:cNvPr id="6" name="Textfeld 5">
            <a:extLst>
              <a:ext uri="{FF2B5EF4-FFF2-40B4-BE49-F238E27FC236}">
                <a16:creationId xmlns:a16="http://schemas.microsoft.com/office/drawing/2014/main" id="{C5E31B0C-E336-48FB-9774-ED3D024728C5}"/>
              </a:ext>
            </a:extLst>
          </p:cNvPr>
          <p:cNvSpPr txBox="1"/>
          <p:nvPr/>
        </p:nvSpPr>
        <p:spPr>
          <a:xfrm>
            <a:off x="437948" y="3641053"/>
            <a:ext cx="1955260" cy="369332"/>
          </a:xfrm>
          <a:prstGeom prst="rect">
            <a:avLst/>
          </a:prstGeom>
          <a:noFill/>
        </p:spPr>
        <p:txBody>
          <a:bodyPr wrap="square" rtlCol="0">
            <a:spAutoFit/>
          </a:bodyPr>
          <a:lstStyle/>
          <a:p>
            <a:r>
              <a:rPr lang="de-DE" dirty="0"/>
              <a:t>Auf Blatt „Daten“:</a:t>
            </a:r>
          </a:p>
        </p:txBody>
      </p:sp>
      <p:sp>
        <p:nvSpPr>
          <p:cNvPr id="7" name="Textfeld 6">
            <a:extLst>
              <a:ext uri="{FF2B5EF4-FFF2-40B4-BE49-F238E27FC236}">
                <a16:creationId xmlns:a16="http://schemas.microsoft.com/office/drawing/2014/main" id="{EF0301EF-1CE0-4DD4-BB29-878D235DD28B}"/>
              </a:ext>
            </a:extLst>
          </p:cNvPr>
          <p:cNvSpPr txBox="1"/>
          <p:nvPr/>
        </p:nvSpPr>
        <p:spPr>
          <a:xfrm>
            <a:off x="437948" y="4877158"/>
            <a:ext cx="3064212" cy="1754326"/>
          </a:xfrm>
          <a:prstGeom prst="rect">
            <a:avLst/>
          </a:prstGeom>
          <a:noFill/>
        </p:spPr>
        <p:txBody>
          <a:bodyPr wrap="square" rtlCol="0">
            <a:spAutoFit/>
          </a:bodyPr>
          <a:lstStyle/>
          <a:p>
            <a:r>
              <a:rPr lang="de-DE" dirty="0"/>
              <a:t>Mit einem Klick auf eine dieser Schaltflächen werden die benutzten Bestandteile der Excelmappe, die für einen Ausdruck als Ergebnisbericht vorgesehen sind, ausgedruckt.</a:t>
            </a:r>
          </a:p>
        </p:txBody>
      </p:sp>
      <p:sp>
        <p:nvSpPr>
          <p:cNvPr id="9" name="Textfeld 8">
            <a:extLst>
              <a:ext uri="{FF2B5EF4-FFF2-40B4-BE49-F238E27FC236}">
                <a16:creationId xmlns:a16="http://schemas.microsoft.com/office/drawing/2014/main" id="{ED79273A-2308-4AC0-B2F7-455AA9313F24}"/>
              </a:ext>
            </a:extLst>
          </p:cNvPr>
          <p:cNvSpPr txBox="1"/>
          <p:nvPr/>
        </p:nvSpPr>
        <p:spPr>
          <a:xfrm>
            <a:off x="437948" y="493011"/>
            <a:ext cx="1955260" cy="369332"/>
          </a:xfrm>
          <a:prstGeom prst="rect">
            <a:avLst/>
          </a:prstGeom>
          <a:noFill/>
        </p:spPr>
        <p:txBody>
          <a:bodyPr wrap="square" rtlCol="0">
            <a:spAutoFit/>
          </a:bodyPr>
          <a:lstStyle/>
          <a:p>
            <a:r>
              <a:rPr lang="de-DE" dirty="0"/>
              <a:t>Auf Blatt „Start“:</a:t>
            </a:r>
          </a:p>
        </p:txBody>
      </p:sp>
      <p:sp>
        <p:nvSpPr>
          <p:cNvPr id="11" name="Textfeld 10">
            <a:extLst>
              <a:ext uri="{FF2B5EF4-FFF2-40B4-BE49-F238E27FC236}">
                <a16:creationId xmlns:a16="http://schemas.microsoft.com/office/drawing/2014/main" id="{471C6A1E-C665-42F6-AA4D-7C48749AD237}"/>
              </a:ext>
            </a:extLst>
          </p:cNvPr>
          <p:cNvSpPr txBox="1"/>
          <p:nvPr/>
        </p:nvSpPr>
        <p:spPr>
          <a:xfrm>
            <a:off x="7805048" y="779987"/>
            <a:ext cx="3833768" cy="2031325"/>
          </a:xfrm>
          <a:prstGeom prst="rect">
            <a:avLst/>
          </a:prstGeom>
          <a:noFill/>
        </p:spPr>
        <p:txBody>
          <a:bodyPr wrap="square" rtlCol="0">
            <a:spAutoFit/>
          </a:bodyPr>
          <a:lstStyle/>
          <a:p>
            <a:r>
              <a:rPr lang="de-DE" dirty="0"/>
              <a:t>Der Umfang der auszudruckenden Blätter wird auf dem Blatt "Start" voreingestellt. Die Blätter mit den ältesten Daten werden zuerst ausgedruckt, so dass die Blätter danach in der chronologischen Reihenfolge im Drucker liegen. </a:t>
            </a:r>
          </a:p>
        </p:txBody>
      </p:sp>
      <p:sp>
        <p:nvSpPr>
          <p:cNvPr id="13" name="Textfeld 12">
            <a:extLst>
              <a:ext uri="{FF2B5EF4-FFF2-40B4-BE49-F238E27FC236}">
                <a16:creationId xmlns:a16="http://schemas.microsoft.com/office/drawing/2014/main" id="{F3F61506-9729-4FD2-BF42-AE4C176BA3E0}"/>
              </a:ext>
            </a:extLst>
          </p:cNvPr>
          <p:cNvSpPr txBox="1"/>
          <p:nvPr/>
        </p:nvSpPr>
        <p:spPr>
          <a:xfrm>
            <a:off x="4879213" y="4046689"/>
            <a:ext cx="7312787" cy="2585323"/>
          </a:xfrm>
          <a:prstGeom prst="rect">
            <a:avLst/>
          </a:prstGeom>
          <a:noFill/>
        </p:spPr>
        <p:txBody>
          <a:bodyPr wrap="square" rtlCol="0">
            <a:spAutoFit/>
          </a:bodyPr>
          <a:lstStyle/>
          <a:p>
            <a:r>
              <a:rPr lang="de-DE" dirty="0"/>
              <a:t>Für die Reihenfolgen des Ausdrucks gibt es getrennte Schaltflächen ("Drucken normal" bzw. "Drucken PDF"). "Drucken normal" bedeutet, dass mit dem letzten Blatt begonnen wird. Da bei Excel jedes Blatt ein separater Druckvorgang ist, ist dies die Variante, wenn direkt auf Papier gedruckt wird. Dann liegen die Blätter nämlich in chronologischer Reihenfolge.</a:t>
            </a:r>
          </a:p>
          <a:p>
            <a:endParaRPr lang="de-DE" dirty="0"/>
          </a:p>
          <a:p>
            <a:r>
              <a:rPr lang="de-DE" dirty="0"/>
              <a:t>"Drucken PDF" kann sinnvoll sein, wenn die Seiten mit einem PDF-Programm gesammelt, und dann zu einem File vereinigt werden. Die Reihenfolge ist lediglich umgekehrt.</a:t>
            </a:r>
          </a:p>
        </p:txBody>
      </p:sp>
    </p:spTree>
    <p:extLst>
      <p:ext uri="{BB962C8B-B14F-4D97-AF65-F5344CB8AC3E}">
        <p14:creationId xmlns:p14="http://schemas.microsoft.com/office/powerpoint/2010/main" val="2743134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Grafik 9">
            <a:extLst>
              <a:ext uri="{FF2B5EF4-FFF2-40B4-BE49-F238E27FC236}">
                <a16:creationId xmlns:a16="http://schemas.microsoft.com/office/drawing/2014/main" id="{D140C743-A8B3-438F-9FB6-81D1F8578C8E}"/>
              </a:ext>
            </a:extLst>
          </p:cNvPr>
          <p:cNvPicPr>
            <a:picLocks noChangeAspect="1"/>
          </p:cNvPicPr>
          <p:nvPr/>
        </p:nvPicPr>
        <p:blipFill>
          <a:blip r:embed="rId2"/>
          <a:stretch>
            <a:fillRect/>
          </a:stretch>
        </p:blipFill>
        <p:spPr>
          <a:xfrm>
            <a:off x="366262" y="661721"/>
            <a:ext cx="3488538" cy="2767279"/>
          </a:xfrm>
          <a:prstGeom prst="rect">
            <a:avLst/>
          </a:prstGeom>
          <a:ln w="15875">
            <a:solidFill>
              <a:schemeClr val="tx1"/>
            </a:solidFill>
          </a:ln>
        </p:spPr>
      </p:pic>
      <p:sp>
        <p:nvSpPr>
          <p:cNvPr id="13" name="Textfeld 12">
            <a:extLst>
              <a:ext uri="{FF2B5EF4-FFF2-40B4-BE49-F238E27FC236}">
                <a16:creationId xmlns:a16="http://schemas.microsoft.com/office/drawing/2014/main" id="{CEBAE762-A9CF-48A4-A048-16AB461C015C}"/>
              </a:ext>
            </a:extLst>
          </p:cNvPr>
          <p:cNvSpPr txBox="1"/>
          <p:nvPr/>
        </p:nvSpPr>
        <p:spPr>
          <a:xfrm>
            <a:off x="4049353" y="1341001"/>
            <a:ext cx="3803930" cy="1200329"/>
          </a:xfrm>
          <a:prstGeom prst="rect">
            <a:avLst/>
          </a:prstGeom>
          <a:noFill/>
          <a:ln>
            <a:solidFill>
              <a:schemeClr val="tx1"/>
            </a:solidFill>
          </a:ln>
        </p:spPr>
        <p:txBody>
          <a:bodyPr wrap="square" rtlCol="0">
            <a:spAutoFit/>
          </a:bodyPr>
          <a:lstStyle/>
          <a:p>
            <a:r>
              <a:rPr lang="de-DE" dirty="0"/>
              <a:t>Vor dem Ausdruck wird der Druckumfang angezeigt. Der Ausdruck kann jetzt noch abgebrochen und der Druckumfang korrigiert werden.</a:t>
            </a:r>
          </a:p>
        </p:txBody>
      </p:sp>
      <p:pic>
        <p:nvPicPr>
          <p:cNvPr id="15" name="Grafik 14">
            <a:extLst>
              <a:ext uri="{FF2B5EF4-FFF2-40B4-BE49-F238E27FC236}">
                <a16:creationId xmlns:a16="http://schemas.microsoft.com/office/drawing/2014/main" id="{AE10F692-8700-4B89-9DF7-A5FCF2FED56F}"/>
              </a:ext>
            </a:extLst>
          </p:cNvPr>
          <p:cNvPicPr>
            <a:picLocks noChangeAspect="1"/>
          </p:cNvPicPr>
          <p:nvPr/>
        </p:nvPicPr>
        <p:blipFill>
          <a:blip r:embed="rId3"/>
          <a:stretch>
            <a:fillRect/>
          </a:stretch>
        </p:blipFill>
        <p:spPr>
          <a:xfrm>
            <a:off x="8617063" y="1533525"/>
            <a:ext cx="2695575" cy="1895475"/>
          </a:xfrm>
          <a:prstGeom prst="rect">
            <a:avLst/>
          </a:prstGeom>
          <a:ln w="15875">
            <a:solidFill>
              <a:schemeClr val="tx1"/>
            </a:solidFill>
          </a:ln>
        </p:spPr>
      </p:pic>
      <p:sp>
        <p:nvSpPr>
          <p:cNvPr id="16" name="Textfeld 15">
            <a:extLst>
              <a:ext uri="{FF2B5EF4-FFF2-40B4-BE49-F238E27FC236}">
                <a16:creationId xmlns:a16="http://schemas.microsoft.com/office/drawing/2014/main" id="{FDDE84D1-A374-4A8D-B5A9-251C7635EDC3}"/>
              </a:ext>
            </a:extLst>
          </p:cNvPr>
          <p:cNvSpPr txBox="1"/>
          <p:nvPr/>
        </p:nvSpPr>
        <p:spPr>
          <a:xfrm>
            <a:off x="5189281" y="3762673"/>
            <a:ext cx="3064212" cy="1754326"/>
          </a:xfrm>
          <a:prstGeom prst="rect">
            <a:avLst/>
          </a:prstGeom>
          <a:noFill/>
          <a:ln>
            <a:solidFill>
              <a:schemeClr val="tx1"/>
            </a:solidFill>
          </a:ln>
        </p:spPr>
        <p:txBody>
          <a:bodyPr wrap="square" rtlCol="0">
            <a:spAutoFit/>
          </a:bodyPr>
          <a:lstStyle/>
          <a:p>
            <a:r>
              <a:rPr lang="de-DE" dirty="0"/>
              <a:t>Nach „OK“ kann in einer Standard-Auswahlbox jetzt ein installierter Drucker ausgewählt werden. Im folgenden wird von der Wahl „PDFCreator“ ausgegangen.</a:t>
            </a:r>
          </a:p>
        </p:txBody>
      </p:sp>
      <p:cxnSp>
        <p:nvCxnSpPr>
          <p:cNvPr id="17" name="Gerade Verbindung mit Pfeil 16">
            <a:extLst>
              <a:ext uri="{FF2B5EF4-FFF2-40B4-BE49-F238E27FC236}">
                <a16:creationId xmlns:a16="http://schemas.microsoft.com/office/drawing/2014/main" id="{26E595E4-541C-4604-80E8-45C07E319114}"/>
              </a:ext>
            </a:extLst>
          </p:cNvPr>
          <p:cNvCxnSpPr>
            <a:cxnSpLocks/>
          </p:cNvCxnSpPr>
          <p:nvPr/>
        </p:nvCxnSpPr>
        <p:spPr>
          <a:xfrm flipV="1">
            <a:off x="7710567" y="2889115"/>
            <a:ext cx="985961" cy="87355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Gerade Verbindung mit Pfeil 19">
            <a:extLst>
              <a:ext uri="{FF2B5EF4-FFF2-40B4-BE49-F238E27FC236}">
                <a16:creationId xmlns:a16="http://schemas.microsoft.com/office/drawing/2014/main" id="{64C4ECC1-71F1-4A96-BB68-0D57FC1F5831}"/>
              </a:ext>
            </a:extLst>
          </p:cNvPr>
          <p:cNvCxnSpPr>
            <a:cxnSpLocks/>
            <a:stCxn id="13" idx="2"/>
          </p:cNvCxnSpPr>
          <p:nvPr/>
        </p:nvCxnSpPr>
        <p:spPr>
          <a:xfrm flipH="1">
            <a:off x="1420240" y="2541330"/>
            <a:ext cx="4531078" cy="70770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Gerade Verbindung mit Pfeil 21">
            <a:extLst>
              <a:ext uri="{FF2B5EF4-FFF2-40B4-BE49-F238E27FC236}">
                <a16:creationId xmlns:a16="http://schemas.microsoft.com/office/drawing/2014/main" id="{02E4A3B0-02E6-4AA9-9900-F29D8BD8DAC5}"/>
              </a:ext>
            </a:extLst>
          </p:cNvPr>
          <p:cNvCxnSpPr>
            <a:cxnSpLocks/>
          </p:cNvCxnSpPr>
          <p:nvPr/>
        </p:nvCxnSpPr>
        <p:spPr>
          <a:xfrm>
            <a:off x="3574939" y="3325894"/>
            <a:ext cx="1614342" cy="5524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0487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Grafik 9">
            <a:extLst>
              <a:ext uri="{FF2B5EF4-FFF2-40B4-BE49-F238E27FC236}">
                <a16:creationId xmlns:a16="http://schemas.microsoft.com/office/drawing/2014/main" id="{0BC9996C-51A9-46FD-B32B-6536802D09AD}"/>
              </a:ext>
            </a:extLst>
          </p:cNvPr>
          <p:cNvPicPr>
            <a:picLocks noChangeAspect="1"/>
          </p:cNvPicPr>
          <p:nvPr/>
        </p:nvPicPr>
        <p:blipFill>
          <a:blip r:embed="rId2"/>
          <a:stretch>
            <a:fillRect/>
          </a:stretch>
        </p:blipFill>
        <p:spPr>
          <a:xfrm>
            <a:off x="6436614" y="100012"/>
            <a:ext cx="4657725" cy="6657975"/>
          </a:xfrm>
          <a:prstGeom prst="rect">
            <a:avLst/>
          </a:prstGeom>
          <a:ln>
            <a:solidFill>
              <a:schemeClr val="tx1"/>
            </a:solidFill>
          </a:ln>
        </p:spPr>
      </p:pic>
      <p:sp>
        <p:nvSpPr>
          <p:cNvPr id="12" name="Textfeld 11">
            <a:extLst>
              <a:ext uri="{FF2B5EF4-FFF2-40B4-BE49-F238E27FC236}">
                <a16:creationId xmlns:a16="http://schemas.microsoft.com/office/drawing/2014/main" id="{6265D60D-85DA-48B5-A6EA-35DEF548A922}"/>
              </a:ext>
            </a:extLst>
          </p:cNvPr>
          <p:cNvSpPr txBox="1"/>
          <p:nvPr/>
        </p:nvSpPr>
        <p:spPr>
          <a:xfrm>
            <a:off x="193647" y="53066"/>
            <a:ext cx="5902354" cy="923330"/>
          </a:xfrm>
          <a:prstGeom prst="rect">
            <a:avLst/>
          </a:prstGeom>
          <a:noFill/>
        </p:spPr>
        <p:txBody>
          <a:bodyPr wrap="square" rtlCol="0">
            <a:spAutoFit/>
          </a:bodyPr>
          <a:lstStyle/>
          <a:p>
            <a:r>
              <a:rPr lang="de-DE" dirty="0"/>
              <a:t>Am Beispiel des PDF-Druckprogramms „PDFCreator FREE“ Version 3-2-0 wird gezeigt, wie die ausgedruckten Blätter zu einem Gesamtdokument zusammengefügt werden können.</a:t>
            </a:r>
          </a:p>
        </p:txBody>
      </p:sp>
      <p:cxnSp>
        <p:nvCxnSpPr>
          <p:cNvPr id="13" name="Gerade Verbindung mit Pfeil 12">
            <a:extLst>
              <a:ext uri="{FF2B5EF4-FFF2-40B4-BE49-F238E27FC236}">
                <a16:creationId xmlns:a16="http://schemas.microsoft.com/office/drawing/2014/main" id="{525BDCE9-31A5-4ED4-B13F-B4B7E14545D1}"/>
              </a:ext>
            </a:extLst>
          </p:cNvPr>
          <p:cNvCxnSpPr>
            <a:cxnSpLocks/>
            <a:stCxn id="17" idx="3"/>
          </p:cNvCxnSpPr>
          <p:nvPr/>
        </p:nvCxnSpPr>
        <p:spPr>
          <a:xfrm>
            <a:off x="5359940" y="4955597"/>
            <a:ext cx="3239311" cy="78372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Gerade Verbindung mit Pfeil 13">
            <a:extLst>
              <a:ext uri="{FF2B5EF4-FFF2-40B4-BE49-F238E27FC236}">
                <a16:creationId xmlns:a16="http://schemas.microsoft.com/office/drawing/2014/main" id="{3D5D80D6-5EA9-41A2-A260-1DE493F2817A}"/>
              </a:ext>
            </a:extLst>
          </p:cNvPr>
          <p:cNvCxnSpPr>
            <a:cxnSpLocks/>
            <a:stCxn id="16" idx="3"/>
          </p:cNvCxnSpPr>
          <p:nvPr/>
        </p:nvCxnSpPr>
        <p:spPr>
          <a:xfrm flipV="1">
            <a:off x="5359939" y="2691320"/>
            <a:ext cx="1261355" cy="7642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Textfeld 15">
            <a:extLst>
              <a:ext uri="{FF2B5EF4-FFF2-40B4-BE49-F238E27FC236}">
                <a16:creationId xmlns:a16="http://schemas.microsoft.com/office/drawing/2014/main" id="{80547311-DD14-4D20-8AFE-9FB0606D58E9}"/>
              </a:ext>
            </a:extLst>
          </p:cNvPr>
          <p:cNvSpPr txBox="1"/>
          <p:nvPr/>
        </p:nvSpPr>
        <p:spPr>
          <a:xfrm>
            <a:off x="193646" y="2993911"/>
            <a:ext cx="5166293" cy="923330"/>
          </a:xfrm>
          <a:prstGeom prst="rect">
            <a:avLst/>
          </a:prstGeom>
          <a:noFill/>
          <a:ln>
            <a:solidFill>
              <a:schemeClr val="tx1"/>
            </a:solidFill>
          </a:ln>
        </p:spPr>
        <p:txBody>
          <a:bodyPr wrap="square" rtlCol="0">
            <a:spAutoFit/>
          </a:bodyPr>
          <a:lstStyle/>
          <a:p>
            <a:r>
              <a:rPr lang="de-DE" dirty="0"/>
              <a:t>Hier geben Sie vor, wo das erzeugte PDF-Dokument gespeichert werden soll. Es wird sinnvollerweise der Projektordner gewählt.</a:t>
            </a:r>
          </a:p>
        </p:txBody>
      </p:sp>
      <p:sp>
        <p:nvSpPr>
          <p:cNvPr id="17" name="Textfeld 16">
            <a:extLst>
              <a:ext uri="{FF2B5EF4-FFF2-40B4-BE49-F238E27FC236}">
                <a16:creationId xmlns:a16="http://schemas.microsoft.com/office/drawing/2014/main" id="{DA15111D-2B5F-49DA-AD47-55050EB6477D}"/>
              </a:ext>
            </a:extLst>
          </p:cNvPr>
          <p:cNvSpPr txBox="1"/>
          <p:nvPr/>
        </p:nvSpPr>
        <p:spPr>
          <a:xfrm>
            <a:off x="193647" y="4493932"/>
            <a:ext cx="5166293" cy="923330"/>
          </a:xfrm>
          <a:prstGeom prst="rect">
            <a:avLst/>
          </a:prstGeom>
          <a:noFill/>
          <a:ln>
            <a:solidFill>
              <a:schemeClr val="tx1"/>
            </a:solidFill>
          </a:ln>
        </p:spPr>
        <p:txBody>
          <a:bodyPr wrap="square" rtlCol="0">
            <a:spAutoFit/>
          </a:bodyPr>
          <a:lstStyle/>
          <a:p>
            <a:r>
              <a:rPr lang="de-DE" dirty="0"/>
              <a:t>Während des Druckvorganges wird hier die Zahl der eingegangenen Seiten angezeigt. Den Druckvorgang bitte abwarten!</a:t>
            </a:r>
          </a:p>
        </p:txBody>
      </p:sp>
      <p:sp>
        <p:nvSpPr>
          <p:cNvPr id="20" name="Textfeld 19">
            <a:extLst>
              <a:ext uri="{FF2B5EF4-FFF2-40B4-BE49-F238E27FC236}">
                <a16:creationId xmlns:a16="http://schemas.microsoft.com/office/drawing/2014/main" id="{C12F6A42-0594-44C6-97FC-C7284BBF2791}"/>
              </a:ext>
            </a:extLst>
          </p:cNvPr>
          <p:cNvSpPr txBox="1"/>
          <p:nvPr/>
        </p:nvSpPr>
        <p:spPr>
          <a:xfrm>
            <a:off x="193646" y="5693482"/>
            <a:ext cx="5166293" cy="646331"/>
          </a:xfrm>
          <a:prstGeom prst="rect">
            <a:avLst/>
          </a:prstGeom>
          <a:noFill/>
          <a:ln>
            <a:solidFill>
              <a:schemeClr val="tx1"/>
            </a:solidFill>
          </a:ln>
        </p:spPr>
        <p:txBody>
          <a:bodyPr wrap="square" rtlCol="0">
            <a:spAutoFit/>
          </a:bodyPr>
          <a:lstStyle/>
          <a:p>
            <a:r>
              <a:rPr lang="de-DE" dirty="0"/>
              <a:t>Wenn alle Druckseiten eingegangen sind, klicken Sie auf „Zusammenfügen“.</a:t>
            </a:r>
          </a:p>
        </p:txBody>
      </p:sp>
      <p:cxnSp>
        <p:nvCxnSpPr>
          <p:cNvPr id="21" name="Gerade Verbindung mit Pfeil 20">
            <a:extLst>
              <a:ext uri="{FF2B5EF4-FFF2-40B4-BE49-F238E27FC236}">
                <a16:creationId xmlns:a16="http://schemas.microsoft.com/office/drawing/2014/main" id="{3914D525-B814-4000-AC84-9AF4EBF129F0}"/>
              </a:ext>
            </a:extLst>
          </p:cNvPr>
          <p:cNvCxnSpPr>
            <a:cxnSpLocks/>
            <a:stCxn id="20" idx="3"/>
          </p:cNvCxnSpPr>
          <p:nvPr/>
        </p:nvCxnSpPr>
        <p:spPr>
          <a:xfrm>
            <a:off x="5359939" y="6016648"/>
            <a:ext cx="2470827" cy="4583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feld 10">
            <a:extLst>
              <a:ext uri="{FF2B5EF4-FFF2-40B4-BE49-F238E27FC236}">
                <a16:creationId xmlns:a16="http://schemas.microsoft.com/office/drawing/2014/main" id="{F0A929E3-0E6F-4E88-95B5-70B1D160426E}"/>
              </a:ext>
            </a:extLst>
          </p:cNvPr>
          <p:cNvSpPr txBox="1"/>
          <p:nvPr/>
        </p:nvSpPr>
        <p:spPr>
          <a:xfrm>
            <a:off x="193645" y="1209851"/>
            <a:ext cx="5166293" cy="646331"/>
          </a:xfrm>
          <a:prstGeom prst="rect">
            <a:avLst/>
          </a:prstGeom>
          <a:noFill/>
          <a:ln>
            <a:solidFill>
              <a:schemeClr val="tx1"/>
            </a:solidFill>
          </a:ln>
        </p:spPr>
        <p:txBody>
          <a:bodyPr wrap="square" rtlCol="0">
            <a:spAutoFit/>
          </a:bodyPr>
          <a:lstStyle/>
          <a:p>
            <a:r>
              <a:rPr lang="de-DE" dirty="0"/>
              <a:t>Dies ist die Anzeige des Druckertreibers nach dem Start des Druckvorganges.</a:t>
            </a:r>
          </a:p>
        </p:txBody>
      </p:sp>
      <p:cxnSp>
        <p:nvCxnSpPr>
          <p:cNvPr id="15" name="Gerade Verbindung mit Pfeil 14">
            <a:extLst>
              <a:ext uri="{FF2B5EF4-FFF2-40B4-BE49-F238E27FC236}">
                <a16:creationId xmlns:a16="http://schemas.microsoft.com/office/drawing/2014/main" id="{B8A2A779-604A-4068-BC37-7C0FAF48B838}"/>
              </a:ext>
            </a:extLst>
          </p:cNvPr>
          <p:cNvCxnSpPr>
            <a:cxnSpLocks/>
          </p:cNvCxnSpPr>
          <p:nvPr/>
        </p:nvCxnSpPr>
        <p:spPr>
          <a:xfrm>
            <a:off x="5359939" y="1643700"/>
            <a:ext cx="1076673" cy="2781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2157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feld 11">
            <a:extLst>
              <a:ext uri="{FF2B5EF4-FFF2-40B4-BE49-F238E27FC236}">
                <a16:creationId xmlns:a16="http://schemas.microsoft.com/office/drawing/2014/main" id="{6265D60D-85DA-48B5-A6EA-35DEF548A922}"/>
              </a:ext>
            </a:extLst>
          </p:cNvPr>
          <p:cNvSpPr txBox="1"/>
          <p:nvPr/>
        </p:nvSpPr>
        <p:spPr>
          <a:xfrm>
            <a:off x="193646" y="53066"/>
            <a:ext cx="11998353" cy="646331"/>
          </a:xfrm>
          <a:prstGeom prst="rect">
            <a:avLst/>
          </a:prstGeom>
          <a:noFill/>
        </p:spPr>
        <p:txBody>
          <a:bodyPr wrap="square" rtlCol="0">
            <a:spAutoFit/>
          </a:bodyPr>
          <a:lstStyle/>
          <a:p>
            <a:r>
              <a:rPr lang="de-DE" dirty="0"/>
              <a:t>Am Beispiel des PDF-Druckprogramms „PDFCreator FREE“ wird gezeigt, wie die ausgedruckten Blätter zu einem Gesamtdokument zusammengefügt werden können.</a:t>
            </a:r>
          </a:p>
        </p:txBody>
      </p:sp>
      <p:cxnSp>
        <p:nvCxnSpPr>
          <p:cNvPr id="14" name="Gerade Verbindung mit Pfeil 13">
            <a:extLst>
              <a:ext uri="{FF2B5EF4-FFF2-40B4-BE49-F238E27FC236}">
                <a16:creationId xmlns:a16="http://schemas.microsoft.com/office/drawing/2014/main" id="{3D5D80D6-5EA9-41A2-A260-1DE493F2817A}"/>
              </a:ext>
            </a:extLst>
          </p:cNvPr>
          <p:cNvCxnSpPr>
            <a:cxnSpLocks/>
          </p:cNvCxnSpPr>
          <p:nvPr/>
        </p:nvCxnSpPr>
        <p:spPr>
          <a:xfrm>
            <a:off x="5359940" y="2284809"/>
            <a:ext cx="1261354" cy="40651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Textfeld 15">
            <a:extLst>
              <a:ext uri="{FF2B5EF4-FFF2-40B4-BE49-F238E27FC236}">
                <a16:creationId xmlns:a16="http://schemas.microsoft.com/office/drawing/2014/main" id="{80547311-DD14-4D20-8AFE-9FB0606D58E9}"/>
              </a:ext>
            </a:extLst>
          </p:cNvPr>
          <p:cNvSpPr txBox="1"/>
          <p:nvPr/>
        </p:nvSpPr>
        <p:spPr>
          <a:xfrm>
            <a:off x="76916" y="3509643"/>
            <a:ext cx="4135162" cy="1477328"/>
          </a:xfrm>
          <a:prstGeom prst="rect">
            <a:avLst/>
          </a:prstGeom>
          <a:noFill/>
          <a:ln>
            <a:solidFill>
              <a:schemeClr val="tx1"/>
            </a:solidFill>
          </a:ln>
        </p:spPr>
        <p:txBody>
          <a:bodyPr wrap="square" rtlCol="0">
            <a:spAutoFit/>
          </a:bodyPr>
          <a:lstStyle/>
          <a:p>
            <a:r>
              <a:rPr lang="de-DE" dirty="0"/>
              <a:t>Mit einem Klick auf </a:t>
            </a:r>
            <a:br>
              <a:rPr lang="de-DE" dirty="0"/>
            </a:br>
            <a:r>
              <a:rPr lang="de-DE" dirty="0"/>
              <a:t>„Alle Zusammenfügen“</a:t>
            </a:r>
          </a:p>
          <a:p>
            <a:r>
              <a:rPr lang="de-DE" dirty="0"/>
              <a:t>werden nun alle eingegangenen Blätter zu einem einzigen PDF-Dokument zusammengefügt. </a:t>
            </a:r>
          </a:p>
        </p:txBody>
      </p:sp>
      <p:sp>
        <p:nvSpPr>
          <p:cNvPr id="17" name="Textfeld 16">
            <a:extLst>
              <a:ext uri="{FF2B5EF4-FFF2-40B4-BE49-F238E27FC236}">
                <a16:creationId xmlns:a16="http://schemas.microsoft.com/office/drawing/2014/main" id="{DA15111D-2B5F-49DA-AD47-55050EB6477D}"/>
              </a:ext>
            </a:extLst>
          </p:cNvPr>
          <p:cNvSpPr txBox="1"/>
          <p:nvPr/>
        </p:nvSpPr>
        <p:spPr>
          <a:xfrm>
            <a:off x="76916" y="5739319"/>
            <a:ext cx="4135162" cy="646331"/>
          </a:xfrm>
          <a:prstGeom prst="rect">
            <a:avLst/>
          </a:prstGeom>
          <a:noFill/>
          <a:ln>
            <a:solidFill>
              <a:schemeClr val="tx1"/>
            </a:solidFill>
          </a:ln>
        </p:spPr>
        <p:txBody>
          <a:bodyPr wrap="square" rtlCol="0">
            <a:spAutoFit/>
          </a:bodyPr>
          <a:lstStyle/>
          <a:p>
            <a:r>
              <a:rPr lang="de-DE" dirty="0"/>
              <a:t>Alternativ kann man Blätter auswählen und nur diese zusammenfügen.</a:t>
            </a:r>
          </a:p>
        </p:txBody>
      </p:sp>
      <p:cxnSp>
        <p:nvCxnSpPr>
          <p:cNvPr id="21" name="Gerade Verbindung mit Pfeil 20">
            <a:extLst>
              <a:ext uri="{FF2B5EF4-FFF2-40B4-BE49-F238E27FC236}">
                <a16:creationId xmlns:a16="http://schemas.microsoft.com/office/drawing/2014/main" id="{3914D525-B814-4000-AC84-9AF4EBF129F0}"/>
              </a:ext>
            </a:extLst>
          </p:cNvPr>
          <p:cNvCxnSpPr>
            <a:cxnSpLocks/>
          </p:cNvCxnSpPr>
          <p:nvPr/>
        </p:nvCxnSpPr>
        <p:spPr>
          <a:xfrm>
            <a:off x="5359939" y="6016648"/>
            <a:ext cx="2470827" cy="4583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2" name="Grafik 1">
            <a:extLst>
              <a:ext uri="{FF2B5EF4-FFF2-40B4-BE49-F238E27FC236}">
                <a16:creationId xmlns:a16="http://schemas.microsoft.com/office/drawing/2014/main" id="{778A57B0-8B16-458D-A73B-D6C4112AFB3C}"/>
              </a:ext>
            </a:extLst>
          </p:cNvPr>
          <p:cNvPicPr>
            <a:picLocks noChangeAspect="1"/>
          </p:cNvPicPr>
          <p:nvPr/>
        </p:nvPicPr>
        <p:blipFill>
          <a:blip r:embed="rId2"/>
          <a:stretch>
            <a:fillRect/>
          </a:stretch>
        </p:blipFill>
        <p:spPr>
          <a:xfrm>
            <a:off x="4464078" y="795515"/>
            <a:ext cx="7534275" cy="5686425"/>
          </a:xfrm>
          <a:prstGeom prst="rect">
            <a:avLst/>
          </a:prstGeom>
          <a:ln>
            <a:solidFill>
              <a:schemeClr val="tx1"/>
            </a:solidFill>
          </a:ln>
        </p:spPr>
      </p:pic>
      <p:cxnSp>
        <p:nvCxnSpPr>
          <p:cNvPr id="13" name="Gerade Verbindung mit Pfeil 12">
            <a:extLst>
              <a:ext uri="{FF2B5EF4-FFF2-40B4-BE49-F238E27FC236}">
                <a16:creationId xmlns:a16="http://schemas.microsoft.com/office/drawing/2014/main" id="{525BDCE9-31A5-4ED4-B13F-B4B7E14545D1}"/>
              </a:ext>
            </a:extLst>
          </p:cNvPr>
          <p:cNvCxnSpPr>
            <a:cxnSpLocks/>
            <a:stCxn id="17" idx="3"/>
          </p:cNvCxnSpPr>
          <p:nvPr/>
        </p:nvCxnSpPr>
        <p:spPr>
          <a:xfrm>
            <a:off x="4212078" y="6062485"/>
            <a:ext cx="393510" cy="951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Gerade Verbindung mit Pfeil 14">
            <a:extLst>
              <a:ext uri="{FF2B5EF4-FFF2-40B4-BE49-F238E27FC236}">
                <a16:creationId xmlns:a16="http://schemas.microsoft.com/office/drawing/2014/main" id="{C59780E1-6DAD-46FC-AF3F-43272ADB2755}"/>
              </a:ext>
            </a:extLst>
          </p:cNvPr>
          <p:cNvCxnSpPr>
            <a:cxnSpLocks/>
            <a:stCxn id="16" idx="3"/>
          </p:cNvCxnSpPr>
          <p:nvPr/>
        </p:nvCxnSpPr>
        <p:spPr>
          <a:xfrm>
            <a:off x="4212078" y="4248307"/>
            <a:ext cx="2661216" cy="171806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Gerade Verbindung mit Pfeil 17">
            <a:extLst>
              <a:ext uri="{FF2B5EF4-FFF2-40B4-BE49-F238E27FC236}">
                <a16:creationId xmlns:a16="http://schemas.microsoft.com/office/drawing/2014/main" id="{960080FA-DCAC-4599-AA3A-5AD36B970583}"/>
              </a:ext>
            </a:extLst>
          </p:cNvPr>
          <p:cNvCxnSpPr>
            <a:cxnSpLocks/>
            <a:stCxn id="17" idx="3"/>
          </p:cNvCxnSpPr>
          <p:nvPr/>
        </p:nvCxnSpPr>
        <p:spPr>
          <a:xfrm flipV="1">
            <a:off x="4212078" y="5311302"/>
            <a:ext cx="426976" cy="75118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Gerade Verbindung mit Pfeil 18">
            <a:extLst>
              <a:ext uri="{FF2B5EF4-FFF2-40B4-BE49-F238E27FC236}">
                <a16:creationId xmlns:a16="http://schemas.microsoft.com/office/drawing/2014/main" id="{6CAC6B22-20AA-47AD-B179-67D54C83535D}"/>
              </a:ext>
            </a:extLst>
          </p:cNvPr>
          <p:cNvCxnSpPr>
            <a:cxnSpLocks/>
            <a:stCxn id="20" idx="3"/>
          </p:cNvCxnSpPr>
          <p:nvPr/>
        </p:nvCxnSpPr>
        <p:spPr>
          <a:xfrm>
            <a:off x="4212078" y="1935556"/>
            <a:ext cx="252000" cy="27913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Textfeld 19">
            <a:extLst>
              <a:ext uri="{FF2B5EF4-FFF2-40B4-BE49-F238E27FC236}">
                <a16:creationId xmlns:a16="http://schemas.microsoft.com/office/drawing/2014/main" id="{423C1208-9E05-4DFF-B9B1-3C57EC6E5048}"/>
              </a:ext>
            </a:extLst>
          </p:cNvPr>
          <p:cNvSpPr txBox="1"/>
          <p:nvPr/>
        </p:nvSpPr>
        <p:spPr>
          <a:xfrm>
            <a:off x="76916" y="1473891"/>
            <a:ext cx="4135162" cy="923330"/>
          </a:xfrm>
          <a:prstGeom prst="rect">
            <a:avLst/>
          </a:prstGeom>
          <a:noFill/>
          <a:ln>
            <a:solidFill>
              <a:schemeClr val="tx1"/>
            </a:solidFill>
          </a:ln>
        </p:spPr>
        <p:txBody>
          <a:bodyPr wrap="square" rtlCol="0">
            <a:spAutoFit/>
          </a:bodyPr>
          <a:lstStyle/>
          <a:p>
            <a:r>
              <a:rPr lang="de-DE" dirty="0"/>
              <a:t>In diesem Dialog werden die eingegangenen Blätter aufgelistet. Es sind zunächst einzelne Dokumente.</a:t>
            </a:r>
          </a:p>
        </p:txBody>
      </p:sp>
    </p:spTree>
    <p:extLst>
      <p:ext uri="{BB962C8B-B14F-4D97-AF65-F5344CB8AC3E}">
        <p14:creationId xmlns:p14="http://schemas.microsoft.com/office/powerpoint/2010/main" val="3639935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feld 11">
            <a:extLst>
              <a:ext uri="{FF2B5EF4-FFF2-40B4-BE49-F238E27FC236}">
                <a16:creationId xmlns:a16="http://schemas.microsoft.com/office/drawing/2014/main" id="{6265D60D-85DA-48B5-A6EA-35DEF548A922}"/>
              </a:ext>
            </a:extLst>
          </p:cNvPr>
          <p:cNvSpPr txBox="1"/>
          <p:nvPr/>
        </p:nvSpPr>
        <p:spPr>
          <a:xfrm>
            <a:off x="193646" y="53066"/>
            <a:ext cx="11998353" cy="646331"/>
          </a:xfrm>
          <a:prstGeom prst="rect">
            <a:avLst/>
          </a:prstGeom>
          <a:noFill/>
        </p:spPr>
        <p:txBody>
          <a:bodyPr wrap="square" rtlCol="0">
            <a:spAutoFit/>
          </a:bodyPr>
          <a:lstStyle/>
          <a:p>
            <a:r>
              <a:rPr lang="de-DE" dirty="0"/>
              <a:t>Am Beispiel des PDF-Druckprogramms „PDFCreator FREE“ wird gezeigt, wie die ausgedruckten Blätter zu einem Gesamtdokument zusammengefügt werden können.</a:t>
            </a:r>
          </a:p>
        </p:txBody>
      </p:sp>
      <p:sp>
        <p:nvSpPr>
          <p:cNvPr id="16" name="Textfeld 15">
            <a:extLst>
              <a:ext uri="{FF2B5EF4-FFF2-40B4-BE49-F238E27FC236}">
                <a16:creationId xmlns:a16="http://schemas.microsoft.com/office/drawing/2014/main" id="{80547311-DD14-4D20-8AFE-9FB0606D58E9}"/>
              </a:ext>
            </a:extLst>
          </p:cNvPr>
          <p:cNvSpPr txBox="1"/>
          <p:nvPr/>
        </p:nvSpPr>
        <p:spPr>
          <a:xfrm>
            <a:off x="2323546" y="1022563"/>
            <a:ext cx="4631015" cy="369332"/>
          </a:xfrm>
          <a:prstGeom prst="rect">
            <a:avLst/>
          </a:prstGeom>
          <a:noFill/>
          <a:ln>
            <a:solidFill>
              <a:schemeClr val="tx1"/>
            </a:solidFill>
          </a:ln>
        </p:spPr>
        <p:txBody>
          <a:bodyPr wrap="square" rtlCol="0">
            <a:spAutoFit/>
          </a:bodyPr>
          <a:lstStyle/>
          <a:p>
            <a:r>
              <a:rPr lang="de-DE" dirty="0"/>
              <a:t>Mit „Speichern“ schließt man den Vorgang ab.</a:t>
            </a:r>
          </a:p>
        </p:txBody>
      </p:sp>
      <p:sp>
        <p:nvSpPr>
          <p:cNvPr id="17" name="Textfeld 16">
            <a:extLst>
              <a:ext uri="{FF2B5EF4-FFF2-40B4-BE49-F238E27FC236}">
                <a16:creationId xmlns:a16="http://schemas.microsoft.com/office/drawing/2014/main" id="{DA15111D-2B5F-49DA-AD47-55050EB6477D}"/>
              </a:ext>
            </a:extLst>
          </p:cNvPr>
          <p:cNvSpPr txBox="1"/>
          <p:nvPr/>
        </p:nvSpPr>
        <p:spPr>
          <a:xfrm>
            <a:off x="2057660" y="2965345"/>
            <a:ext cx="4135162" cy="1754326"/>
          </a:xfrm>
          <a:prstGeom prst="rect">
            <a:avLst/>
          </a:prstGeom>
          <a:noFill/>
          <a:ln>
            <a:solidFill>
              <a:schemeClr val="tx1"/>
            </a:solidFill>
          </a:ln>
        </p:spPr>
        <p:txBody>
          <a:bodyPr wrap="square" rtlCol="0">
            <a:spAutoFit/>
          </a:bodyPr>
          <a:lstStyle/>
          <a:p>
            <a:r>
              <a:rPr lang="de-DE" dirty="0"/>
              <a:t>Zum Schluss wird zusätzlich zur Speicherung automatisch eine E-Mail angelegt mit dem erzeugten PDF-File als Anhang. Wenn man die E-Mail nicht verwenden möchte, diese einfach schließen.</a:t>
            </a:r>
          </a:p>
        </p:txBody>
      </p:sp>
      <p:cxnSp>
        <p:nvCxnSpPr>
          <p:cNvPr id="13" name="Gerade Verbindung mit Pfeil 12">
            <a:extLst>
              <a:ext uri="{FF2B5EF4-FFF2-40B4-BE49-F238E27FC236}">
                <a16:creationId xmlns:a16="http://schemas.microsoft.com/office/drawing/2014/main" id="{525BDCE9-31A5-4ED4-B13F-B4B7E14545D1}"/>
              </a:ext>
            </a:extLst>
          </p:cNvPr>
          <p:cNvCxnSpPr>
            <a:cxnSpLocks/>
            <a:stCxn id="17" idx="3"/>
            <a:endCxn id="6" idx="1"/>
          </p:cNvCxnSpPr>
          <p:nvPr/>
        </p:nvCxnSpPr>
        <p:spPr>
          <a:xfrm flipV="1">
            <a:off x="6192822" y="3347176"/>
            <a:ext cx="990042" cy="49533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3" name="Grafik 2">
            <a:extLst>
              <a:ext uri="{FF2B5EF4-FFF2-40B4-BE49-F238E27FC236}">
                <a16:creationId xmlns:a16="http://schemas.microsoft.com/office/drawing/2014/main" id="{F92D30DF-4732-4BC8-BAB5-EE175F082C37}"/>
              </a:ext>
            </a:extLst>
          </p:cNvPr>
          <p:cNvPicPr>
            <a:picLocks noChangeAspect="1"/>
          </p:cNvPicPr>
          <p:nvPr/>
        </p:nvPicPr>
        <p:blipFill>
          <a:blip r:embed="rId2"/>
          <a:stretch>
            <a:fillRect/>
          </a:stretch>
        </p:blipFill>
        <p:spPr>
          <a:xfrm>
            <a:off x="624580" y="1767088"/>
            <a:ext cx="4286250" cy="831909"/>
          </a:xfrm>
          <a:prstGeom prst="rect">
            <a:avLst/>
          </a:prstGeom>
          <a:ln>
            <a:solidFill>
              <a:schemeClr val="tx1"/>
            </a:solidFill>
          </a:ln>
        </p:spPr>
      </p:pic>
      <p:pic>
        <p:nvPicPr>
          <p:cNvPr id="6" name="Grafik 5">
            <a:extLst>
              <a:ext uri="{FF2B5EF4-FFF2-40B4-BE49-F238E27FC236}">
                <a16:creationId xmlns:a16="http://schemas.microsoft.com/office/drawing/2014/main" id="{9609A700-05CE-4EEB-A47C-79813853EDCC}"/>
              </a:ext>
            </a:extLst>
          </p:cNvPr>
          <p:cNvPicPr>
            <a:picLocks noChangeAspect="1"/>
          </p:cNvPicPr>
          <p:nvPr/>
        </p:nvPicPr>
        <p:blipFill>
          <a:blip r:embed="rId3"/>
          <a:stretch>
            <a:fillRect/>
          </a:stretch>
        </p:blipFill>
        <p:spPr>
          <a:xfrm>
            <a:off x="7182864" y="1827938"/>
            <a:ext cx="4629150" cy="3038475"/>
          </a:xfrm>
          <a:prstGeom prst="rect">
            <a:avLst/>
          </a:prstGeom>
          <a:ln>
            <a:solidFill>
              <a:schemeClr val="tx1"/>
            </a:solidFill>
          </a:ln>
        </p:spPr>
      </p:pic>
      <p:pic>
        <p:nvPicPr>
          <p:cNvPr id="22" name="Grafik 21">
            <a:extLst>
              <a:ext uri="{FF2B5EF4-FFF2-40B4-BE49-F238E27FC236}">
                <a16:creationId xmlns:a16="http://schemas.microsoft.com/office/drawing/2014/main" id="{F20B0EE9-2EB7-477D-A329-639ADC214B39}"/>
              </a:ext>
            </a:extLst>
          </p:cNvPr>
          <p:cNvPicPr>
            <a:picLocks noChangeAspect="1"/>
          </p:cNvPicPr>
          <p:nvPr/>
        </p:nvPicPr>
        <p:blipFill>
          <a:blip r:embed="rId4"/>
          <a:stretch>
            <a:fillRect/>
          </a:stretch>
        </p:blipFill>
        <p:spPr>
          <a:xfrm>
            <a:off x="543618" y="5335374"/>
            <a:ext cx="4448175" cy="1000125"/>
          </a:xfrm>
          <a:prstGeom prst="rect">
            <a:avLst/>
          </a:prstGeom>
          <a:ln>
            <a:solidFill>
              <a:schemeClr val="tx1"/>
            </a:solidFill>
          </a:ln>
        </p:spPr>
      </p:pic>
      <p:sp>
        <p:nvSpPr>
          <p:cNvPr id="23" name="Textfeld 22">
            <a:extLst>
              <a:ext uri="{FF2B5EF4-FFF2-40B4-BE49-F238E27FC236}">
                <a16:creationId xmlns:a16="http://schemas.microsoft.com/office/drawing/2014/main" id="{B942274E-7C00-490D-938C-38934F716211}"/>
              </a:ext>
            </a:extLst>
          </p:cNvPr>
          <p:cNvSpPr txBox="1"/>
          <p:nvPr/>
        </p:nvSpPr>
        <p:spPr>
          <a:xfrm>
            <a:off x="5517703" y="5412169"/>
            <a:ext cx="4135162" cy="646331"/>
          </a:xfrm>
          <a:prstGeom prst="rect">
            <a:avLst/>
          </a:prstGeom>
          <a:noFill/>
          <a:ln>
            <a:solidFill>
              <a:schemeClr val="tx1"/>
            </a:solidFill>
          </a:ln>
        </p:spPr>
        <p:txBody>
          <a:bodyPr wrap="square" rtlCol="0">
            <a:spAutoFit/>
          </a:bodyPr>
          <a:lstStyle/>
          <a:p>
            <a:r>
              <a:rPr lang="de-DE" dirty="0"/>
              <a:t>Mit OK wird der Druckvorgang abgeschlossen.</a:t>
            </a:r>
          </a:p>
        </p:txBody>
      </p:sp>
      <p:cxnSp>
        <p:nvCxnSpPr>
          <p:cNvPr id="24" name="Gerade Verbindung mit Pfeil 23">
            <a:extLst>
              <a:ext uri="{FF2B5EF4-FFF2-40B4-BE49-F238E27FC236}">
                <a16:creationId xmlns:a16="http://schemas.microsoft.com/office/drawing/2014/main" id="{9088770E-FF9E-445B-B510-E5A6117DEDA3}"/>
              </a:ext>
            </a:extLst>
          </p:cNvPr>
          <p:cNvCxnSpPr>
            <a:cxnSpLocks/>
          </p:cNvCxnSpPr>
          <p:nvPr/>
        </p:nvCxnSpPr>
        <p:spPr>
          <a:xfrm flipH="1">
            <a:off x="4639053" y="5712452"/>
            <a:ext cx="878652" cy="31542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Gerade Verbindung mit Pfeil 14">
            <a:extLst>
              <a:ext uri="{FF2B5EF4-FFF2-40B4-BE49-F238E27FC236}">
                <a16:creationId xmlns:a16="http://schemas.microsoft.com/office/drawing/2014/main" id="{C59780E1-6DAD-46FC-AF3F-43272ADB2755}"/>
              </a:ext>
            </a:extLst>
          </p:cNvPr>
          <p:cNvCxnSpPr>
            <a:cxnSpLocks/>
            <a:stCxn id="16" idx="2"/>
          </p:cNvCxnSpPr>
          <p:nvPr/>
        </p:nvCxnSpPr>
        <p:spPr>
          <a:xfrm flipH="1">
            <a:off x="4345497" y="1391895"/>
            <a:ext cx="293557" cy="63824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9903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feld 11">
            <a:extLst>
              <a:ext uri="{FF2B5EF4-FFF2-40B4-BE49-F238E27FC236}">
                <a16:creationId xmlns:a16="http://schemas.microsoft.com/office/drawing/2014/main" id="{6265D60D-85DA-48B5-A6EA-35DEF548A922}"/>
              </a:ext>
            </a:extLst>
          </p:cNvPr>
          <p:cNvSpPr txBox="1"/>
          <p:nvPr/>
        </p:nvSpPr>
        <p:spPr>
          <a:xfrm>
            <a:off x="193647" y="508290"/>
            <a:ext cx="11998353" cy="646331"/>
          </a:xfrm>
          <a:prstGeom prst="rect">
            <a:avLst/>
          </a:prstGeom>
          <a:noFill/>
        </p:spPr>
        <p:txBody>
          <a:bodyPr wrap="square" rtlCol="0">
            <a:spAutoFit/>
          </a:bodyPr>
          <a:lstStyle/>
          <a:p>
            <a:pPr algn="ctr"/>
            <a:r>
              <a:rPr lang="de-DE" dirty="0"/>
              <a:t>Das PDF-Druckprogramms „PDFCreator FREE“ können Sie aus dem Internet kostenlos downloaden </a:t>
            </a:r>
            <a:br>
              <a:rPr lang="de-DE" dirty="0"/>
            </a:br>
            <a:r>
              <a:rPr lang="de-DE" dirty="0"/>
              <a:t>( </a:t>
            </a:r>
            <a:r>
              <a:rPr lang="de-DE" dirty="0">
                <a:hlinkClick r:id="rId2"/>
              </a:rPr>
              <a:t>http://www.pdfforge.org/pdfcreator</a:t>
            </a:r>
            <a:r>
              <a:rPr lang="de-DE" dirty="0"/>
              <a:t> ) und danach installieren.</a:t>
            </a:r>
          </a:p>
        </p:txBody>
      </p:sp>
      <p:sp>
        <p:nvSpPr>
          <p:cNvPr id="23" name="Textfeld 22">
            <a:extLst>
              <a:ext uri="{FF2B5EF4-FFF2-40B4-BE49-F238E27FC236}">
                <a16:creationId xmlns:a16="http://schemas.microsoft.com/office/drawing/2014/main" id="{B942274E-7C00-490D-938C-38934F716211}"/>
              </a:ext>
            </a:extLst>
          </p:cNvPr>
          <p:cNvSpPr txBox="1"/>
          <p:nvPr/>
        </p:nvSpPr>
        <p:spPr>
          <a:xfrm>
            <a:off x="1436512" y="2817075"/>
            <a:ext cx="4135162" cy="1477328"/>
          </a:xfrm>
          <a:prstGeom prst="rect">
            <a:avLst/>
          </a:prstGeom>
          <a:noFill/>
          <a:ln>
            <a:solidFill>
              <a:schemeClr val="tx1"/>
            </a:solidFill>
          </a:ln>
        </p:spPr>
        <p:txBody>
          <a:bodyPr wrap="square" rtlCol="0">
            <a:spAutoFit/>
          </a:bodyPr>
          <a:lstStyle/>
          <a:p>
            <a:r>
              <a:rPr lang="de-DE" dirty="0"/>
              <a:t>Wenn Sie das zusätzlich angebotene Programm „PDF </a:t>
            </a:r>
            <a:r>
              <a:rPr lang="de-DE" dirty="0" err="1"/>
              <a:t>Architect</a:t>
            </a:r>
            <a:r>
              <a:rPr lang="de-DE" dirty="0"/>
              <a:t> 6“ nicht installieren möchten, sollten Sie die Häkchen bei der Komponentenauswahl im Installations-Vorgang entfernen.</a:t>
            </a:r>
          </a:p>
        </p:txBody>
      </p:sp>
      <p:pic>
        <p:nvPicPr>
          <p:cNvPr id="4" name="Grafik 3">
            <a:extLst>
              <a:ext uri="{FF2B5EF4-FFF2-40B4-BE49-F238E27FC236}">
                <a16:creationId xmlns:a16="http://schemas.microsoft.com/office/drawing/2014/main" id="{FA8EC42D-2692-4B50-8CCC-BC889A120B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581" y="1841498"/>
            <a:ext cx="4724400" cy="3648075"/>
          </a:xfrm>
          <a:prstGeom prst="rect">
            <a:avLst/>
          </a:prstGeom>
          <a:ln>
            <a:solidFill>
              <a:schemeClr val="tx1"/>
            </a:solidFill>
          </a:ln>
        </p:spPr>
      </p:pic>
      <p:cxnSp>
        <p:nvCxnSpPr>
          <p:cNvPr id="24" name="Gerade Verbindung mit Pfeil 23">
            <a:extLst>
              <a:ext uri="{FF2B5EF4-FFF2-40B4-BE49-F238E27FC236}">
                <a16:creationId xmlns:a16="http://schemas.microsoft.com/office/drawing/2014/main" id="{9088770E-FF9E-445B-B510-E5A6117DEDA3}"/>
              </a:ext>
            </a:extLst>
          </p:cNvPr>
          <p:cNvCxnSpPr>
            <a:cxnSpLocks/>
            <a:stCxn id="23" idx="3"/>
          </p:cNvCxnSpPr>
          <p:nvPr/>
        </p:nvCxnSpPr>
        <p:spPr>
          <a:xfrm>
            <a:off x="5571674" y="3555739"/>
            <a:ext cx="1597611" cy="10979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928017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461</Words>
  <Application>Microsoft Office PowerPoint</Application>
  <PresentationFormat>Breitbild</PresentationFormat>
  <Paragraphs>26</Paragraphs>
  <Slides>7</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7</vt:i4>
      </vt:variant>
    </vt:vector>
  </HeadingPairs>
  <TitlesOfParts>
    <vt:vector size="11" baseType="lpstr">
      <vt:lpstr>Arial</vt:lpstr>
      <vt:lpstr>Calibri</vt:lpstr>
      <vt:lpstr>Calibri Light</vt:lpstr>
      <vt:lpstr>Office</vt:lpstr>
      <vt:lpstr>Ausgabe eines Berichts aus der Lüftungslogger-Excelmappe als PDF-File Stand 26.03.2018       Dipl.-Ing. Herbert Trauernicht Eddenwiese 11 31319 Sehnde Tel.: 05132 93728 E-Mail: htrauernicht@luftdicht.de Internet: www.luftdicht.de </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Ausgabe eines Berichts aus der Lüftungslogger-Excelmappe</dc:title>
  <dc:creator>Herbert Trauernicht</dc:creator>
  <cp:lastModifiedBy>Herbert Trauernicht</cp:lastModifiedBy>
  <cp:revision>15</cp:revision>
  <cp:lastPrinted>2018-03-26T14:26:24Z</cp:lastPrinted>
  <dcterms:created xsi:type="dcterms:W3CDTF">2018-03-26T05:01:39Z</dcterms:created>
  <dcterms:modified xsi:type="dcterms:W3CDTF">2018-03-26T14:27:25Z</dcterms:modified>
</cp:coreProperties>
</file>